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621" autoAdjust="0"/>
  </p:normalViewPr>
  <p:slideViewPr>
    <p:cSldViewPr snapToGrid="0">
      <p:cViewPr varScale="1">
        <p:scale>
          <a:sx n="51" d="100"/>
          <a:sy n="51" d="100"/>
        </p:scale>
        <p:origin x="77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30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2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391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1724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599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95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52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24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2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33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13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2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78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83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152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39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98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8/22/2015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7846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10372481" cy="3329581"/>
          </a:xfrm>
        </p:spPr>
        <p:txBody>
          <a:bodyPr/>
          <a:lstStyle/>
          <a:p>
            <a:r>
              <a:rPr lang="en-US" dirty="0" smtClean="0"/>
              <a:t>Measuring </a:t>
            </a:r>
            <a:r>
              <a:rPr lang="en-US" dirty="0"/>
              <a:t>Segments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502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dirty="0"/>
              <a:t>The </a:t>
            </a:r>
            <a:r>
              <a:rPr lang="en-US" altLang="en-US" b="1" u="sng" dirty="0">
                <a:solidFill>
                  <a:schemeClr val="tx1"/>
                </a:solidFill>
              </a:rPr>
              <a:t>midpoint</a:t>
            </a:r>
            <a:r>
              <a:rPr lang="en-US" altLang="en-US" dirty="0"/>
              <a:t> of a segment is a point that divides the segment into two congruent segments.</a:t>
            </a:r>
          </a:p>
          <a:p>
            <a:pPr marL="609600" indent="-609600"/>
            <a:r>
              <a:rPr lang="en-US" altLang="en-US" dirty="0"/>
              <a:t>  </a:t>
            </a:r>
          </a:p>
          <a:p>
            <a:pPr marL="609600" indent="-609600"/>
            <a:r>
              <a:rPr lang="en-US" altLang="en-US" dirty="0"/>
              <a:t>A point, line, ray, or other segment that intersects a segment at its midpoint is said to </a:t>
            </a:r>
            <a:r>
              <a:rPr lang="en-US" altLang="en-US" b="1" i="1" dirty="0"/>
              <a:t>bisect</a:t>
            </a:r>
            <a:r>
              <a:rPr lang="en-US" altLang="en-US" dirty="0"/>
              <a:t> the segment.  </a:t>
            </a:r>
          </a:p>
          <a:p>
            <a:pPr marL="609600" indent="-609600"/>
            <a:endParaRPr lang="en-US" altLang="en-US" dirty="0"/>
          </a:p>
          <a:p>
            <a:pPr marL="609600" indent="-609600"/>
            <a:r>
              <a:rPr lang="en-US" altLang="en-US" dirty="0"/>
              <a:t>That point, line, ray, or segment is called a </a:t>
            </a:r>
            <a:r>
              <a:rPr lang="en-US" altLang="en-US" b="1" u="sng" dirty="0">
                <a:solidFill>
                  <a:schemeClr val="tx1"/>
                </a:solidFill>
              </a:rPr>
              <a:t>segment bisector</a:t>
            </a:r>
            <a:r>
              <a:rPr lang="en-US" altLang="en-US" dirty="0">
                <a:solidFill>
                  <a:schemeClr val="tx1"/>
                </a:solidFill>
              </a:rPr>
              <a:t>.  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294188"/>
            <a:ext cx="8229600" cy="23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27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b="1" dirty="0"/>
              <a:t>Problem 4:</a:t>
            </a:r>
          </a:p>
          <a:p>
            <a:pPr marL="609600" indent="-609600"/>
            <a:r>
              <a:rPr lang="en-US" altLang="en-US" sz="2800" dirty="0"/>
              <a:t>Q is the midpoint </a:t>
            </a:r>
            <a:r>
              <a:rPr lang="en-US" altLang="en-US" sz="2800" dirty="0" smtClean="0"/>
              <a:t>of </a:t>
            </a:r>
            <a:endParaRPr lang="en-US" altLang="en-US" sz="2800" dirty="0"/>
          </a:p>
          <a:p>
            <a:pPr marL="609600" indent="-609600"/>
            <a:r>
              <a:rPr lang="en-US" altLang="en-US" sz="2800" dirty="0"/>
              <a:t>What are PQ, QR, and PR?  </a:t>
            </a:r>
          </a:p>
        </p:txBody>
      </p:sp>
      <p:graphicFrame>
        <p:nvGraphicFramePr>
          <p:cNvPr id="460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172898"/>
              </p:ext>
            </p:extLst>
          </p:nvPr>
        </p:nvGraphicFramePr>
        <p:xfrm>
          <a:off x="5638800" y="2105673"/>
          <a:ext cx="4572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3" imgW="241200" imgH="203040" progId="Equation.DSMT4">
                  <p:embed/>
                </p:oleObj>
              </mc:Choice>
              <mc:Fallback>
                <p:oleObj name="Equation" r:id="rId3" imgW="241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105673"/>
                        <a:ext cx="457200" cy="3857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920836"/>
            <a:ext cx="7848600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96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b="1" dirty="0"/>
              <a:t>Problem 4(b):</a:t>
            </a:r>
          </a:p>
          <a:p>
            <a:pPr marL="609600" indent="-609600"/>
            <a:r>
              <a:rPr lang="en-US" altLang="en-US" sz="2800" dirty="0"/>
              <a:t>U is the midpoint of      </a:t>
            </a:r>
            <a:r>
              <a:rPr lang="en-US" altLang="en-US" sz="2800" dirty="0" smtClean="0"/>
              <a:t>.  </a:t>
            </a:r>
            <a:endParaRPr lang="en-US" altLang="en-US" sz="2800" dirty="0"/>
          </a:p>
          <a:p>
            <a:pPr marL="609600" indent="-609600"/>
            <a:r>
              <a:rPr lang="en-US" altLang="en-US" sz="2800" dirty="0"/>
              <a:t>What are TU, UV, and TV?  </a:t>
            </a: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223374"/>
              </p:ext>
            </p:extLst>
          </p:nvPr>
        </p:nvGraphicFramePr>
        <p:xfrm>
          <a:off x="5600700" y="2119313"/>
          <a:ext cx="457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3" imgW="241200" imgH="215640" progId="Equation.DSMT4">
                  <p:embed/>
                </p:oleObj>
              </mc:Choice>
              <mc:Fallback>
                <p:oleObj name="Equation" r:id="rId3" imgW="2412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0700" y="2119313"/>
                        <a:ext cx="457200" cy="4095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200401"/>
            <a:ext cx="6629400" cy="217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43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>
            <a:normAutofit lnSpcReduction="10000"/>
          </a:bodyPr>
          <a:lstStyle/>
          <a:p>
            <a:pPr marL="609600" indent="-609600"/>
            <a:r>
              <a:rPr lang="en-US" altLang="en-US" sz="3200" b="1"/>
              <a:t>Students will be able to:</a:t>
            </a:r>
          </a:p>
          <a:p>
            <a:pPr marL="609600" indent="-609600">
              <a:buFontTx/>
              <a:buChar char="•"/>
            </a:pPr>
            <a:r>
              <a:rPr lang="en-US" altLang="en-US" sz="3200"/>
              <a:t> </a:t>
            </a:r>
            <a:r>
              <a:rPr lang="en-US" altLang="en-US" sz="3200">
                <a:solidFill>
                  <a:schemeClr val="tx1"/>
                </a:solidFill>
              </a:rPr>
              <a:t>find and compare lengths of segments</a:t>
            </a:r>
          </a:p>
          <a:p>
            <a:pPr marL="609600" indent="-609600"/>
            <a:r>
              <a:rPr lang="en-US" altLang="en-US" sz="3200" b="1"/>
              <a:t>Key Vocabulary</a:t>
            </a:r>
          </a:p>
          <a:p>
            <a:pPr marL="609600" indent="-609600">
              <a:buFontTx/>
              <a:buChar char="•"/>
            </a:pPr>
            <a:r>
              <a:rPr lang="en-US" altLang="en-US" sz="3200" smtClean="0">
                <a:solidFill>
                  <a:schemeClr val="tx1"/>
                </a:solidFill>
              </a:rPr>
              <a:t>coordinate</a:t>
            </a:r>
            <a:endParaRPr lang="en-US" altLang="en-US" sz="3200">
              <a:solidFill>
                <a:schemeClr val="tx1"/>
              </a:solidFill>
            </a:endParaRPr>
          </a:p>
          <a:p>
            <a:pPr marL="609600" indent="-609600">
              <a:buFontTx/>
              <a:buChar char="•"/>
            </a:pPr>
            <a:r>
              <a:rPr lang="en-US" altLang="en-US" sz="3200">
                <a:solidFill>
                  <a:schemeClr val="tx1"/>
                </a:solidFill>
              </a:rPr>
              <a:t>distance</a:t>
            </a:r>
          </a:p>
          <a:p>
            <a:pPr marL="609600" indent="-609600">
              <a:buFontTx/>
              <a:buChar char="•"/>
            </a:pPr>
            <a:r>
              <a:rPr lang="en-US" altLang="en-US" sz="3200">
                <a:solidFill>
                  <a:schemeClr val="tx1"/>
                </a:solidFill>
              </a:rPr>
              <a:t>congruent segments</a:t>
            </a:r>
          </a:p>
          <a:p>
            <a:pPr marL="609600" indent="-609600">
              <a:buFontTx/>
              <a:buChar char="•"/>
            </a:pPr>
            <a:r>
              <a:rPr lang="en-US" altLang="en-US" sz="3200">
                <a:solidFill>
                  <a:schemeClr val="tx1"/>
                </a:solidFill>
              </a:rPr>
              <a:t>midpoint</a:t>
            </a:r>
          </a:p>
          <a:p>
            <a:pPr marL="609600" indent="-609600">
              <a:buFontTx/>
              <a:buChar char="•"/>
            </a:pPr>
            <a:r>
              <a:rPr lang="en-US" altLang="en-US" sz="3200">
                <a:solidFill>
                  <a:schemeClr val="tx1"/>
                </a:solidFill>
              </a:rPr>
              <a:t>S=segment bisector</a:t>
            </a:r>
            <a:endParaRPr lang="en-US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8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8036" y="1447800"/>
            <a:ext cx="10986655" cy="51816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Every point on a line can be paired with a real number. This makes a one-to-one correspondence between the points on the line and the real numbers. The real number that corresponds to a point is called the coordinate of the point.</a:t>
            </a:r>
          </a:p>
          <a:p>
            <a:pPr marL="609600" indent="-609600"/>
            <a:r>
              <a:rPr lang="en-US" altLang="en-US" b="1" dirty="0" smtClean="0">
                <a:solidFill>
                  <a:schemeClr val="tx1"/>
                </a:solidFill>
              </a:rPr>
              <a:t>The </a:t>
            </a:r>
            <a:r>
              <a:rPr lang="en-US" altLang="en-US" b="1" dirty="0">
                <a:solidFill>
                  <a:schemeClr val="tx1"/>
                </a:solidFill>
              </a:rPr>
              <a:t>distance between points A and B is the absolute value of the difference </a:t>
            </a:r>
            <a:r>
              <a:rPr lang="en-US" altLang="en-US" b="1" dirty="0" smtClean="0">
                <a:solidFill>
                  <a:schemeClr val="tx1"/>
                </a:solidFill>
              </a:rPr>
              <a:t>of their </a:t>
            </a:r>
            <a:r>
              <a:rPr lang="en-US" altLang="en-US" b="1" dirty="0">
                <a:solidFill>
                  <a:schemeClr val="tx1"/>
                </a:solidFill>
              </a:rPr>
              <a:t>coordinates, </a:t>
            </a:r>
          </a:p>
          <a:p>
            <a:pPr marL="609600" indent="-609600"/>
            <a:r>
              <a:rPr lang="en-US" altLang="en-US" b="1" dirty="0">
                <a:solidFill>
                  <a:schemeClr val="tx1"/>
                </a:solidFill>
              </a:rPr>
              <a:t>or |a – b|.  </a:t>
            </a:r>
          </a:p>
          <a:p>
            <a:pPr marL="609600" indent="-609600"/>
            <a:r>
              <a:rPr lang="en-US" altLang="en-US" b="1" dirty="0">
                <a:solidFill>
                  <a:schemeClr val="tx1"/>
                </a:solidFill>
              </a:rPr>
              <a:t>This value is also AB, or the length between A and B.</a:t>
            </a:r>
            <a:r>
              <a:rPr lang="en-US" altLang="en-US" sz="2800" b="1" dirty="0">
                <a:solidFill>
                  <a:schemeClr val="tx1"/>
                </a:solidFill>
              </a:rPr>
              <a:t> 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     </a:t>
            </a:r>
            <a:endParaRPr lang="en-US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002664" y="5871852"/>
            <a:ext cx="4142509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764891" y="5788918"/>
            <a:ext cx="164892" cy="16586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95779" y="5772191"/>
            <a:ext cx="164892" cy="16586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86503" y="5402859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19367" y="540285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0131" y="6006822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9243" y="6001667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90942" y="5587525"/>
            <a:ext cx="2517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 = |a-b|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283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b="1"/>
              <a:t>Problem 1:</a:t>
            </a:r>
          </a:p>
          <a:p>
            <a:pPr marL="609600" indent="-609600"/>
            <a:r>
              <a:rPr lang="en-US" altLang="en-US" sz="2800"/>
              <a:t>What is ST?</a:t>
            </a:r>
          </a:p>
          <a:p>
            <a:pPr marL="609600" indent="-609600"/>
            <a:endParaRPr lang="en-US" altLang="en-US" sz="2800"/>
          </a:p>
          <a:p>
            <a:pPr marL="609600" indent="-609600"/>
            <a:endParaRPr lang="en-US" altLang="en-US" sz="2800"/>
          </a:p>
          <a:p>
            <a:pPr marL="609600" indent="-609600"/>
            <a:r>
              <a:rPr lang="en-US" altLang="en-US" sz="2800"/>
              <a:t>What is UV?</a:t>
            </a:r>
          </a:p>
          <a:p>
            <a:pPr marL="609600" indent="-609600"/>
            <a:endParaRPr lang="en-US" altLang="en-US" sz="2800"/>
          </a:p>
          <a:p>
            <a:pPr marL="609600" indent="-609600"/>
            <a:endParaRPr lang="en-US" altLang="en-US" sz="2800"/>
          </a:p>
          <a:p>
            <a:pPr marL="609600" indent="-609600"/>
            <a:r>
              <a:rPr lang="en-US" altLang="en-US" sz="2800"/>
              <a:t>What is SV?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218" y="3447256"/>
            <a:ext cx="6248400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0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 dirty="0"/>
              <a:t>Section </a:t>
            </a:r>
            <a:r>
              <a:rPr lang="en-US" altLang="en-US" sz="4000" b="1" dirty="0" smtClean="0"/>
              <a:t>1-3 </a:t>
            </a:r>
            <a:r>
              <a:rPr lang="en-US" altLang="en-US" sz="4000" b="1" dirty="0"/>
              <a:t>– Measuring Segments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41" y="1620982"/>
            <a:ext cx="10933518" cy="263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42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727" y="1447800"/>
            <a:ext cx="10848109" cy="5181600"/>
          </a:xfrm>
        </p:spPr>
        <p:txBody>
          <a:bodyPr/>
          <a:lstStyle/>
          <a:p>
            <a:pPr marL="609600" indent="-609600"/>
            <a:r>
              <a:rPr lang="en-US" altLang="en-US" sz="2800" b="1" dirty="0"/>
              <a:t>Problem 2:</a:t>
            </a:r>
          </a:p>
          <a:p>
            <a:pPr marL="609600" indent="-609600"/>
            <a:r>
              <a:rPr lang="en-US" altLang="en-US" sz="2800" dirty="0">
                <a:solidFill>
                  <a:schemeClr val="tx1"/>
                </a:solidFill>
              </a:rPr>
              <a:t>If EG = 59, what are EF and FG?</a:t>
            </a: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 smtClean="0"/>
          </a:p>
          <a:p>
            <a:pPr marL="609600" indent="-609600"/>
            <a:r>
              <a:rPr lang="en-US" altLang="en-US" sz="2800" b="1" dirty="0" smtClean="0"/>
              <a:t>What </a:t>
            </a:r>
            <a:r>
              <a:rPr lang="en-US" altLang="en-US" sz="2800" b="1" dirty="0"/>
              <a:t>algebraic expression represents EG?</a:t>
            </a:r>
          </a:p>
          <a:p>
            <a:pPr marL="609600" indent="-609600"/>
            <a:r>
              <a:rPr lang="en-US" altLang="en-US" sz="2800" b="1" dirty="0"/>
              <a:t>What is the numeric value given for EG?</a:t>
            </a:r>
          </a:p>
          <a:p>
            <a:pPr marL="609600" indent="-609600"/>
            <a:r>
              <a:rPr lang="en-US" altLang="en-US" sz="2800" b="1" dirty="0"/>
              <a:t>How should you check to make sure that the segment lengths are correct?</a:t>
            </a: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1676400" y="3447738"/>
            <a:ext cx="8951626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1558977" y="3327816"/>
            <a:ext cx="224853" cy="239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5868648" y="3312826"/>
            <a:ext cx="224853" cy="239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628026" y="3327818"/>
            <a:ext cx="224853" cy="239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86096" y="3582651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E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95767" y="36086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</a:t>
            </a:r>
            <a:endParaRPr 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555145" y="3608692"/>
            <a:ext cx="486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39406" y="2857062"/>
            <a:ext cx="1187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8x-14</a:t>
            </a:r>
            <a:endParaRPr 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17925" y="2890790"/>
            <a:ext cx="1187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4</a:t>
            </a:r>
            <a:r>
              <a:rPr lang="en-US" sz="2800" b="1" dirty="0" smtClean="0"/>
              <a:t>x+1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8900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b="1" dirty="0"/>
              <a:t>When numerical expressions have the same value, you say that they are equal (=).  </a:t>
            </a:r>
          </a:p>
          <a:p>
            <a:pPr marL="609600" indent="-609600"/>
            <a:endParaRPr lang="en-US" altLang="en-US" sz="2800" b="1" dirty="0"/>
          </a:p>
          <a:p>
            <a:pPr marL="609600" indent="-609600"/>
            <a:r>
              <a:rPr lang="en-US" altLang="en-US" sz="2800" b="1" dirty="0"/>
              <a:t>Similarly, if two segments have the same length, then the segments are </a:t>
            </a:r>
            <a:r>
              <a:rPr lang="en-US" altLang="en-US" sz="2800" b="1" u="sng" dirty="0">
                <a:solidFill>
                  <a:schemeClr val="tx1"/>
                </a:solidFill>
              </a:rPr>
              <a:t>congruent segments.</a:t>
            </a:r>
            <a:r>
              <a:rPr lang="en-US" altLang="en-US" sz="2800" b="1" dirty="0">
                <a:solidFill>
                  <a:schemeClr val="tx1"/>
                </a:solidFill>
              </a:rPr>
              <a:t>  </a:t>
            </a:r>
          </a:p>
          <a:p>
            <a:pPr marL="609600" indent="-609600"/>
            <a:endParaRPr lang="en-US" altLang="en-US" sz="2800" b="1" dirty="0"/>
          </a:p>
          <a:p>
            <a:pPr marL="609600" indent="-609600"/>
            <a:r>
              <a:rPr lang="en-US" altLang="en-US" sz="2800" b="1" dirty="0"/>
              <a:t>The symbol for congruent is ____________.</a:t>
            </a: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2779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dirty="0"/>
              <a:t>This means if AB = CD, </a:t>
            </a:r>
            <a:r>
              <a:rPr lang="en-US" altLang="en-US" sz="2800" dirty="0" smtClean="0"/>
              <a:t>then               . </a:t>
            </a:r>
            <a:endParaRPr lang="en-US" altLang="en-US" sz="2800" dirty="0"/>
          </a:p>
          <a:p>
            <a:pPr marL="609600" indent="-609600"/>
            <a:r>
              <a:rPr lang="en-US" altLang="en-US" sz="2800" dirty="0"/>
              <a:t>You can also say that </a:t>
            </a:r>
            <a:r>
              <a:rPr lang="en-US" altLang="en-US" sz="2800" dirty="0" smtClean="0"/>
              <a:t>if               , </a:t>
            </a:r>
            <a:endParaRPr lang="en-US" altLang="en-US" sz="2800" dirty="0"/>
          </a:p>
          <a:p>
            <a:pPr marL="609600" indent="-609600"/>
            <a:r>
              <a:rPr lang="en-US" altLang="en-US" sz="2800" dirty="0"/>
              <a:t>then AB = CD.  </a:t>
            </a: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262774"/>
              </p:ext>
            </p:extLst>
          </p:nvPr>
        </p:nvGraphicFramePr>
        <p:xfrm>
          <a:off x="6855501" y="1447800"/>
          <a:ext cx="1371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622080" imgH="215640" progId="Equation.DSMT4">
                  <p:embed/>
                </p:oleObj>
              </mc:Choice>
              <mc:Fallback>
                <p:oleObj name="Equation" r:id="rId3" imgW="6220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5501" y="1447800"/>
                        <a:ext cx="1371600" cy="4762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21132"/>
              </p:ext>
            </p:extLst>
          </p:nvPr>
        </p:nvGraphicFramePr>
        <p:xfrm>
          <a:off x="6699354" y="1994160"/>
          <a:ext cx="1371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5" imgW="622080" imgH="215640" progId="Equation.DSMT4">
                  <p:embed/>
                </p:oleObj>
              </mc:Choice>
              <mc:Fallback>
                <p:oleObj name="Equation" r:id="rId5" imgW="6220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9354" y="1994160"/>
                        <a:ext cx="1371600" cy="4762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19450"/>
            <a:ext cx="9206756" cy="326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7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152400"/>
            <a:ext cx="8839200" cy="1295400"/>
          </a:xfrm>
        </p:spPr>
        <p:txBody>
          <a:bodyPr anchor="ctr"/>
          <a:lstStyle/>
          <a:p>
            <a:r>
              <a:rPr lang="en-US" altLang="en-US" sz="4000" b="1"/>
              <a:t>Section 1.3 – Measuring Segments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1447800"/>
            <a:ext cx="8610600" cy="5181600"/>
          </a:xfrm>
        </p:spPr>
        <p:txBody>
          <a:bodyPr/>
          <a:lstStyle/>
          <a:p>
            <a:pPr marL="609600" indent="-609600"/>
            <a:r>
              <a:rPr lang="en-US" altLang="en-US" sz="2800" b="1" dirty="0"/>
              <a:t>Problem 3:</a:t>
            </a:r>
          </a:p>
          <a:p>
            <a:pPr marL="609600" indent="-609600"/>
            <a:r>
              <a:rPr lang="en-US" altLang="en-US" sz="2800" dirty="0"/>
              <a:t>Are      and        congruent?</a:t>
            </a:r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endParaRPr lang="en-US" altLang="en-US" sz="2800" dirty="0"/>
          </a:p>
          <a:p>
            <a:pPr marL="609600" indent="-609600"/>
            <a:r>
              <a:rPr lang="en-US" altLang="en-US" sz="2800" dirty="0" smtClean="0"/>
              <a:t>Is </a:t>
            </a:r>
            <a:r>
              <a:rPr lang="en-US" altLang="en-US" sz="2800" dirty="0"/>
              <a:t>Segment AB congruent to Segment DE?</a:t>
            </a:r>
          </a:p>
        </p:txBody>
      </p:sp>
      <p:graphicFrame>
        <p:nvGraphicFramePr>
          <p:cNvPr id="4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05589"/>
              </p:ext>
            </p:extLst>
          </p:nvPr>
        </p:nvGraphicFramePr>
        <p:xfrm>
          <a:off x="2562069" y="2032000"/>
          <a:ext cx="533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3" imgW="266400" imgH="215640" progId="Equation.DSMT4">
                  <p:embed/>
                </p:oleObj>
              </mc:Choice>
              <mc:Fallback>
                <p:oleObj name="Equation" r:id="rId3" imgW="2664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2069" y="2032000"/>
                        <a:ext cx="533400" cy="4318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142703"/>
              </p:ext>
            </p:extLst>
          </p:nvPr>
        </p:nvGraphicFramePr>
        <p:xfrm>
          <a:off x="4052341" y="2036762"/>
          <a:ext cx="5334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5" imgW="253800" imgH="203040" progId="Equation.DSMT4">
                  <p:embed/>
                </p:oleObj>
              </mc:Choice>
              <mc:Fallback>
                <p:oleObj name="Equation" r:id="rId5" imgW="253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341" y="2036762"/>
                        <a:ext cx="533400" cy="4270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95600"/>
            <a:ext cx="9220200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09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3684</TotalTime>
  <Words>404</Words>
  <Application>Microsoft Office PowerPoint</Application>
  <PresentationFormat>Widescreen</PresentationFormat>
  <Paragraphs>83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Ion</vt:lpstr>
      <vt:lpstr>Equation</vt:lpstr>
      <vt:lpstr>Measuring Segments</vt:lpstr>
      <vt:lpstr>Section 1.3 – Measuring Segments</vt:lpstr>
      <vt:lpstr>Section 1.3 – Measuring Segments</vt:lpstr>
      <vt:lpstr>Section 1.3 – Measuring Segments</vt:lpstr>
      <vt:lpstr>Section 1-3 – Measuring Segments</vt:lpstr>
      <vt:lpstr>Section 1.3 – Measuring Segments</vt:lpstr>
      <vt:lpstr>Section 1.3 – Measuring Segments</vt:lpstr>
      <vt:lpstr>Section 1.3 – Measuring Segments</vt:lpstr>
      <vt:lpstr>Section 1.3 – Measuring Segments</vt:lpstr>
      <vt:lpstr>Section 1.3 – Measuring Segments</vt:lpstr>
      <vt:lpstr>Section 1.3 – Measuring Segments</vt:lpstr>
      <vt:lpstr>Section 1.3 – Measuring Segments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1-3 Measuring Segments</dc:title>
  <dc:creator>Jeff Twiddy</dc:creator>
  <cp:lastModifiedBy>Jeff Twiddy</cp:lastModifiedBy>
  <cp:revision>7</cp:revision>
  <dcterms:created xsi:type="dcterms:W3CDTF">2015-08-02T01:13:22Z</dcterms:created>
  <dcterms:modified xsi:type="dcterms:W3CDTF">2015-08-23T01:48:55Z</dcterms:modified>
</cp:coreProperties>
</file>